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45" d="100"/>
          <a:sy n="45" d="100"/>
        </p:scale>
        <p:origin x="2530" y="118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50" b="0" i="0">
                <a:solidFill>
                  <a:srgbClr val="1414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1414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0" i="0">
                <a:solidFill>
                  <a:srgbClr val="1414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1414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0" i="0">
                <a:solidFill>
                  <a:srgbClr val="1414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50" b="0" i="0">
                <a:solidFill>
                  <a:srgbClr val="1414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52297" y="344246"/>
            <a:ext cx="7037705" cy="3232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50" b="0" i="0">
                <a:solidFill>
                  <a:srgbClr val="1414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52294" y="3923060"/>
            <a:ext cx="8803005" cy="5801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14141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39337" y="380796"/>
            <a:ext cx="5948045" cy="71945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1200"/>
              </a:lnSpc>
              <a:spcBef>
                <a:spcPts val="85"/>
              </a:spcBef>
            </a:pPr>
            <a:r>
              <a:rPr sz="2050" spc="90" dirty="0">
                <a:solidFill>
                  <a:srgbClr val="FFFFFF"/>
                </a:solidFill>
                <a:latin typeface="Arial"/>
                <a:cs typeface="Arial"/>
              </a:rPr>
              <a:t>Fazekas</a:t>
            </a:r>
            <a:r>
              <a:rPr sz="2050" spc="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55" dirty="0">
                <a:solidFill>
                  <a:srgbClr val="FFFFFF"/>
                </a:solidFill>
                <a:latin typeface="Arial"/>
                <a:cs typeface="Arial"/>
              </a:rPr>
              <a:t>Kristóf,</a:t>
            </a:r>
            <a:r>
              <a:rPr sz="205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40" dirty="0">
                <a:solidFill>
                  <a:srgbClr val="FFFFFF"/>
                </a:solidFill>
                <a:latin typeface="Arial"/>
                <a:cs typeface="Arial"/>
              </a:rPr>
              <a:t>Attila</a:t>
            </a:r>
            <a:r>
              <a:rPr sz="205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FFFFFF"/>
                </a:solidFill>
                <a:latin typeface="Arial"/>
                <a:cs typeface="Arial"/>
              </a:rPr>
              <a:t>Murzsa,</a:t>
            </a:r>
            <a:r>
              <a:rPr sz="2050" spc="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85" dirty="0">
                <a:solidFill>
                  <a:srgbClr val="FFFFFF"/>
                </a:solidFill>
                <a:latin typeface="Arial"/>
                <a:cs typeface="Arial"/>
              </a:rPr>
              <a:t>Kiss</a:t>
            </a:r>
            <a:r>
              <a:rPr sz="2050" spc="2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114" dirty="0">
                <a:solidFill>
                  <a:srgbClr val="FFFFFF"/>
                </a:solidFill>
                <a:latin typeface="Arial"/>
                <a:cs typeface="Arial"/>
              </a:rPr>
              <a:t>Bendegúz </a:t>
            </a:r>
            <a:r>
              <a:rPr sz="2050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205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dirty="0">
                <a:solidFill>
                  <a:srgbClr val="FFFFFF"/>
                </a:solidFill>
                <a:latin typeface="Arial"/>
                <a:cs typeface="Arial"/>
              </a:rPr>
              <a:t>Secret,</a:t>
            </a:r>
            <a:r>
              <a:rPr sz="205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50" spc="-20" dirty="0">
                <a:solidFill>
                  <a:srgbClr val="FFFFFF"/>
                </a:solidFill>
                <a:latin typeface="Arial"/>
                <a:cs typeface="Arial"/>
              </a:rPr>
              <a:t>Inc.</a:t>
            </a:r>
            <a:endParaRPr sz="2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11607" y="62245"/>
            <a:ext cx="619125" cy="762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95"/>
              </a:spcBef>
            </a:pPr>
            <a:r>
              <a:rPr sz="2100" spc="-20" dirty="0">
                <a:solidFill>
                  <a:srgbClr val="FFFFFF"/>
                </a:solidFill>
                <a:latin typeface="Arial"/>
                <a:cs typeface="Arial"/>
              </a:rPr>
              <a:t>Date 2023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614" y="5790882"/>
            <a:ext cx="14338300" cy="24498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10"/>
              </a:spcBef>
            </a:pPr>
            <a:r>
              <a:rPr sz="9050" spc="-89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50" spc="-23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50" spc="-17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9050" spc="-150" dirty="0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sz="9050" spc="-204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9050" spc="-19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9050" spc="-240" dirty="0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sz="9050" spc="-16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9050" spc="-2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9050" spc="-240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9050" spc="-38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9050" spc="215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9050" spc="-8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50" spc="-125" dirty="0">
                <a:solidFill>
                  <a:srgbClr val="FFFFFF"/>
                </a:solidFill>
                <a:latin typeface="Arial"/>
                <a:cs typeface="Arial"/>
              </a:rPr>
              <a:t>maximalizálása:</a:t>
            </a:r>
            <a:endParaRPr sz="9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94"/>
              </a:spcBef>
            </a:pPr>
            <a:r>
              <a:rPr sz="3600" spc="-60" dirty="0">
                <a:solidFill>
                  <a:srgbClr val="FFFFFF"/>
                </a:solidFill>
                <a:latin typeface="Arial"/>
                <a:cs typeface="Arial"/>
              </a:rPr>
              <a:t>Hogyan</a:t>
            </a:r>
            <a:r>
              <a:rPr sz="3600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Arial"/>
                <a:cs typeface="Arial"/>
              </a:rPr>
              <a:t>válasszuk</a:t>
            </a:r>
            <a:r>
              <a:rPr sz="3600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Arial"/>
                <a:cs typeface="Arial"/>
              </a:rPr>
              <a:t>ki</a:t>
            </a:r>
            <a:r>
              <a:rPr sz="3600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megfelel</a:t>
            </a:r>
            <a:r>
              <a:rPr sz="3600" spc="-30" dirty="0">
                <a:solidFill>
                  <a:srgbClr val="FFFFFF"/>
                </a:solidFill>
                <a:latin typeface="Times New Roman"/>
                <a:cs typeface="Times New Roman"/>
              </a:rPr>
              <a:t>ő</a:t>
            </a:r>
            <a:r>
              <a:rPr sz="3600" spc="-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videokártyát</a:t>
            </a:r>
            <a:r>
              <a:rPr sz="3600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00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Arial"/>
                <a:cs typeface="Arial"/>
              </a:rPr>
              <a:t>számítógéphez?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0" y="4266"/>
              <a:ext cx="4810760" cy="102827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5752" y="2380488"/>
              <a:ext cx="7717536" cy="27188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70991" y="1277112"/>
              <a:ext cx="5017008" cy="72633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28205" y="237324"/>
            <a:ext cx="7381875" cy="170878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1340"/>
              </a:spcBef>
            </a:pPr>
            <a:r>
              <a:rPr spc="-229" dirty="0">
                <a:latin typeface="Lucida Sans"/>
                <a:cs typeface="Lucida Sans"/>
              </a:rPr>
              <a:t>Az</a:t>
            </a:r>
            <a:r>
              <a:rPr spc="-505" dirty="0">
                <a:latin typeface="Lucida Sans"/>
                <a:cs typeface="Lucida Sans"/>
              </a:rPr>
              <a:t> </a:t>
            </a:r>
            <a:r>
              <a:rPr dirty="0">
                <a:latin typeface="Lucida Sans"/>
                <a:cs typeface="Lucida Sans"/>
              </a:rPr>
              <a:t>els</a:t>
            </a:r>
            <a:r>
              <a:rPr dirty="0">
                <a:latin typeface="Times New Roman"/>
                <a:cs typeface="Times New Roman"/>
              </a:rPr>
              <a:t>ő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215" dirty="0">
                <a:latin typeface="Lucida Sans"/>
                <a:cs typeface="Lucida Sans"/>
              </a:rPr>
              <a:t>videókártyák: </a:t>
            </a:r>
            <a:r>
              <a:rPr spc="-229" dirty="0">
                <a:latin typeface="Lucida Sans"/>
                <a:cs typeface="Lucida Sans"/>
              </a:rPr>
              <a:t>Az</a:t>
            </a:r>
            <a:r>
              <a:rPr spc="-575" dirty="0">
                <a:latin typeface="Lucida Sans"/>
                <a:cs typeface="Lucida Sans"/>
              </a:rPr>
              <a:t> </a:t>
            </a:r>
            <a:r>
              <a:rPr spc="-210" dirty="0">
                <a:latin typeface="Lucida Sans"/>
                <a:cs typeface="Lucida Sans"/>
              </a:rPr>
              <a:t>indulás</a:t>
            </a:r>
            <a:r>
              <a:rPr spc="-575" dirty="0">
                <a:latin typeface="Lucida Sans"/>
                <a:cs typeface="Lucida Sans"/>
              </a:rPr>
              <a:t> </a:t>
            </a:r>
            <a:r>
              <a:rPr spc="-325" dirty="0">
                <a:latin typeface="Lucida Sans"/>
                <a:cs typeface="Lucida Sans"/>
              </a:rPr>
              <a:t>története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723879" y="5009382"/>
            <a:ext cx="6323965" cy="387350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20"/>
              </a:spcBef>
            </a:pPr>
            <a:r>
              <a:rPr sz="2400" spc="65" dirty="0">
                <a:solidFill>
                  <a:srgbClr val="141416"/>
                </a:solidFill>
                <a:latin typeface="Lucida Sans"/>
                <a:cs typeface="Lucida Sans"/>
              </a:rPr>
              <a:t>A</a:t>
            </a:r>
            <a:r>
              <a:rPr sz="2400" spc="-13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60" dirty="0">
                <a:solidFill>
                  <a:srgbClr val="141416"/>
                </a:solidFill>
                <a:latin typeface="Lucida Sans"/>
                <a:cs typeface="Lucida Sans"/>
              </a:rPr>
              <a:t>videókártyák</a:t>
            </a:r>
            <a:r>
              <a:rPr sz="2400" spc="-12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65" dirty="0">
                <a:solidFill>
                  <a:srgbClr val="141416"/>
                </a:solidFill>
                <a:latin typeface="Lucida Sans"/>
                <a:cs typeface="Lucida Sans"/>
              </a:rPr>
              <a:t>fontos</a:t>
            </a:r>
            <a:r>
              <a:rPr sz="2400" spc="-13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75" dirty="0">
                <a:solidFill>
                  <a:srgbClr val="141416"/>
                </a:solidFill>
                <a:latin typeface="Lucida Sans"/>
                <a:cs typeface="Lucida Sans"/>
              </a:rPr>
              <a:t>szerepet</a:t>
            </a:r>
            <a:r>
              <a:rPr sz="2400" spc="-12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75" dirty="0">
                <a:solidFill>
                  <a:srgbClr val="141416"/>
                </a:solidFill>
                <a:latin typeface="Lucida Sans"/>
                <a:cs typeface="Lucida Sans"/>
              </a:rPr>
              <a:t>játszanak</a:t>
            </a:r>
            <a:r>
              <a:rPr sz="2400" spc="-13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25" dirty="0">
                <a:solidFill>
                  <a:srgbClr val="141416"/>
                </a:solidFill>
                <a:latin typeface="Lucida Sans"/>
                <a:cs typeface="Lucida Sans"/>
              </a:rPr>
              <a:t>az </a:t>
            </a:r>
            <a:r>
              <a:rPr sz="2400" spc="-80" dirty="0">
                <a:solidFill>
                  <a:srgbClr val="141416"/>
                </a:solidFill>
                <a:latin typeface="Lucida Sans"/>
                <a:cs typeface="Lucida Sans"/>
              </a:rPr>
              <a:t>adatfeldolgozásban</a:t>
            </a:r>
            <a:r>
              <a:rPr sz="2400" spc="-9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30" dirty="0">
                <a:solidFill>
                  <a:srgbClr val="141416"/>
                </a:solidFill>
                <a:latin typeface="Lucida Sans"/>
                <a:cs typeface="Lucida Sans"/>
              </a:rPr>
              <a:t>is,</a:t>
            </a:r>
            <a:r>
              <a:rPr sz="2400" spc="-9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55" dirty="0">
                <a:solidFill>
                  <a:srgbClr val="141416"/>
                </a:solidFill>
                <a:latin typeface="Lucida Sans"/>
                <a:cs typeface="Lucida Sans"/>
              </a:rPr>
              <a:t>különösen</a:t>
            </a:r>
            <a:r>
              <a:rPr sz="2400" spc="-9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10" dirty="0">
                <a:solidFill>
                  <a:srgbClr val="141416"/>
                </a:solidFill>
                <a:latin typeface="Lucida Sans"/>
                <a:cs typeface="Lucida Sans"/>
              </a:rPr>
              <a:t>akkor, </a:t>
            </a:r>
            <a:r>
              <a:rPr sz="2400" spc="-90" dirty="0">
                <a:solidFill>
                  <a:srgbClr val="141416"/>
                </a:solidFill>
                <a:latin typeface="Lucida Sans"/>
                <a:cs typeface="Lucida Sans"/>
              </a:rPr>
              <a:t>amikor</a:t>
            </a:r>
            <a:r>
              <a:rPr sz="2400" spc="-13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35" dirty="0">
                <a:solidFill>
                  <a:srgbClr val="141416"/>
                </a:solidFill>
                <a:latin typeface="Lucida Sans"/>
                <a:cs typeface="Lucida Sans"/>
              </a:rPr>
              <a:t>nagy</a:t>
            </a:r>
            <a:r>
              <a:rPr sz="2400" spc="-13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70" dirty="0">
                <a:solidFill>
                  <a:srgbClr val="141416"/>
                </a:solidFill>
                <a:latin typeface="Lucida Sans"/>
                <a:cs typeface="Lucida Sans"/>
              </a:rPr>
              <a:t>adatmennyiségeket</a:t>
            </a:r>
            <a:r>
              <a:rPr sz="2400" spc="-13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20" dirty="0">
                <a:solidFill>
                  <a:srgbClr val="141416"/>
                </a:solidFill>
                <a:latin typeface="Lucida Sans"/>
                <a:cs typeface="Lucida Sans"/>
              </a:rPr>
              <a:t>kell </a:t>
            </a:r>
            <a:r>
              <a:rPr sz="2400" spc="-95" dirty="0">
                <a:solidFill>
                  <a:srgbClr val="141416"/>
                </a:solidFill>
                <a:latin typeface="Lucida Sans"/>
                <a:cs typeface="Lucida Sans"/>
              </a:rPr>
              <a:t>feldolgozni.</a:t>
            </a:r>
            <a:r>
              <a:rPr sz="2400" spc="-13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65" dirty="0">
                <a:solidFill>
                  <a:srgbClr val="141416"/>
                </a:solidFill>
                <a:latin typeface="Lucida Sans"/>
                <a:cs typeface="Lucida Sans"/>
              </a:rPr>
              <a:t>A</a:t>
            </a:r>
            <a:r>
              <a:rPr sz="2400" spc="-13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80" dirty="0">
                <a:solidFill>
                  <a:srgbClr val="141416"/>
                </a:solidFill>
                <a:latin typeface="Lucida Sans"/>
                <a:cs typeface="Lucida Sans"/>
              </a:rPr>
              <a:t>modern</a:t>
            </a:r>
            <a:r>
              <a:rPr sz="2400" spc="-13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60" dirty="0">
                <a:solidFill>
                  <a:srgbClr val="141416"/>
                </a:solidFill>
                <a:latin typeface="Lucida Sans"/>
                <a:cs typeface="Lucida Sans"/>
              </a:rPr>
              <a:t>videókártyák</a:t>
            </a:r>
            <a:r>
              <a:rPr sz="2400" spc="-13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10" dirty="0">
                <a:solidFill>
                  <a:srgbClr val="141416"/>
                </a:solidFill>
                <a:latin typeface="Lucida Sans"/>
                <a:cs typeface="Lucida Sans"/>
              </a:rPr>
              <a:t>képesek </a:t>
            </a:r>
            <a:r>
              <a:rPr sz="2400" spc="-75" dirty="0">
                <a:solidFill>
                  <a:srgbClr val="141416"/>
                </a:solidFill>
                <a:latin typeface="Lucida Sans"/>
                <a:cs typeface="Lucida Sans"/>
              </a:rPr>
              <a:t>párhuzamosan</a:t>
            </a:r>
            <a:r>
              <a:rPr sz="2400" spc="-11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90" dirty="0">
                <a:solidFill>
                  <a:srgbClr val="141416"/>
                </a:solidFill>
                <a:latin typeface="Lucida Sans"/>
                <a:cs typeface="Lucida Sans"/>
              </a:rPr>
              <a:t>feldolgozni</a:t>
            </a:r>
            <a:r>
              <a:rPr sz="2400" spc="-10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20" dirty="0">
                <a:solidFill>
                  <a:srgbClr val="141416"/>
                </a:solidFill>
                <a:latin typeface="Lucida Sans"/>
                <a:cs typeface="Lucida Sans"/>
              </a:rPr>
              <a:t>több </a:t>
            </a:r>
            <a:r>
              <a:rPr sz="2400" spc="-90" dirty="0">
                <a:solidFill>
                  <a:srgbClr val="141416"/>
                </a:solidFill>
                <a:latin typeface="Lucida Sans"/>
                <a:cs typeface="Lucida Sans"/>
              </a:rPr>
              <a:t>adatfolyamot,</a:t>
            </a:r>
            <a:r>
              <a:rPr sz="2400" spc="-12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75" dirty="0">
                <a:solidFill>
                  <a:srgbClr val="141416"/>
                </a:solidFill>
                <a:latin typeface="Lucida Sans"/>
                <a:cs typeface="Lucida Sans"/>
              </a:rPr>
              <a:t>ami</a:t>
            </a:r>
            <a:r>
              <a:rPr sz="2400" spc="-12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50" dirty="0">
                <a:solidFill>
                  <a:srgbClr val="141416"/>
                </a:solidFill>
                <a:latin typeface="Lucida Sans"/>
                <a:cs typeface="Lucida Sans"/>
              </a:rPr>
              <a:t>sokkal</a:t>
            </a:r>
            <a:r>
              <a:rPr sz="2400" spc="-12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75" dirty="0">
                <a:solidFill>
                  <a:srgbClr val="141416"/>
                </a:solidFill>
                <a:latin typeface="Lucida Sans"/>
                <a:cs typeface="Lucida Sans"/>
              </a:rPr>
              <a:t>hatékonyabbá</a:t>
            </a:r>
            <a:r>
              <a:rPr sz="2400" spc="-120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30" dirty="0">
                <a:solidFill>
                  <a:srgbClr val="141416"/>
                </a:solidFill>
                <a:latin typeface="Lucida Sans"/>
                <a:cs typeface="Lucida Sans"/>
              </a:rPr>
              <a:t>teszi </a:t>
            </a:r>
            <a:r>
              <a:rPr sz="2400" dirty="0">
                <a:solidFill>
                  <a:srgbClr val="141416"/>
                </a:solidFill>
                <a:latin typeface="Lucida Sans"/>
                <a:cs typeface="Lucida Sans"/>
              </a:rPr>
              <a:t>a</a:t>
            </a:r>
            <a:r>
              <a:rPr sz="2400" spc="-13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85" dirty="0">
                <a:solidFill>
                  <a:srgbClr val="141416"/>
                </a:solidFill>
                <a:latin typeface="Lucida Sans"/>
                <a:cs typeface="Lucida Sans"/>
              </a:rPr>
              <a:t>számítógép</a:t>
            </a:r>
            <a:r>
              <a:rPr sz="2400" spc="-135" dirty="0">
                <a:solidFill>
                  <a:srgbClr val="141416"/>
                </a:solidFill>
                <a:latin typeface="Lucida Sans"/>
                <a:cs typeface="Lucida Sans"/>
              </a:rPr>
              <a:t> </a:t>
            </a:r>
            <a:r>
              <a:rPr sz="2400" spc="-10" dirty="0">
                <a:solidFill>
                  <a:srgbClr val="141416"/>
                </a:solidFill>
                <a:latin typeface="Lucida Sans"/>
                <a:cs typeface="Lucida Sans"/>
              </a:rPr>
              <a:t>munkáját.</a:t>
            </a:r>
            <a:endParaRPr sz="240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5925" y="2271369"/>
            <a:ext cx="8715386" cy="4381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87256" y="1972055"/>
            <a:ext cx="8720328" cy="491032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64401" y="926413"/>
            <a:ext cx="3074035" cy="49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00" spc="-335" dirty="0">
                <a:solidFill>
                  <a:srgbClr val="111111"/>
                </a:solidFill>
              </a:rPr>
              <a:t>V</a:t>
            </a:r>
            <a:r>
              <a:rPr sz="3100" spc="-505" dirty="0">
                <a:solidFill>
                  <a:srgbClr val="111111"/>
                </a:solidFill>
              </a:rPr>
              <a:t> </a:t>
            </a:r>
            <a:r>
              <a:rPr sz="3100" spc="-75" dirty="0">
                <a:solidFill>
                  <a:srgbClr val="111111"/>
                </a:solidFill>
              </a:rPr>
              <a:t>I</a:t>
            </a:r>
            <a:r>
              <a:rPr sz="3100" spc="-500" dirty="0">
                <a:solidFill>
                  <a:srgbClr val="111111"/>
                </a:solidFill>
              </a:rPr>
              <a:t> </a:t>
            </a:r>
            <a:r>
              <a:rPr sz="3100" spc="-315" dirty="0">
                <a:solidFill>
                  <a:srgbClr val="111111"/>
                </a:solidFill>
              </a:rPr>
              <a:t>D</a:t>
            </a:r>
            <a:r>
              <a:rPr sz="3100" spc="-505" dirty="0">
                <a:solidFill>
                  <a:srgbClr val="111111"/>
                </a:solidFill>
              </a:rPr>
              <a:t> </a:t>
            </a:r>
            <a:r>
              <a:rPr sz="3100" spc="-355" dirty="0">
                <a:solidFill>
                  <a:srgbClr val="111111"/>
                </a:solidFill>
              </a:rPr>
              <a:t>E</a:t>
            </a:r>
            <a:r>
              <a:rPr sz="3100" spc="-540" dirty="0">
                <a:solidFill>
                  <a:srgbClr val="111111"/>
                </a:solidFill>
              </a:rPr>
              <a:t> </a:t>
            </a:r>
            <a:r>
              <a:rPr sz="3100" spc="-409" dirty="0">
                <a:solidFill>
                  <a:srgbClr val="111111"/>
                </a:solidFill>
              </a:rPr>
              <a:t>Ó</a:t>
            </a:r>
            <a:r>
              <a:rPr sz="3100" spc="-500" dirty="0">
                <a:solidFill>
                  <a:srgbClr val="111111"/>
                </a:solidFill>
              </a:rPr>
              <a:t> </a:t>
            </a:r>
            <a:r>
              <a:rPr sz="3100" spc="-315" dirty="0">
                <a:solidFill>
                  <a:srgbClr val="111111"/>
                </a:solidFill>
              </a:rPr>
              <a:t>K</a:t>
            </a:r>
            <a:r>
              <a:rPr sz="3100" spc="-505" dirty="0">
                <a:solidFill>
                  <a:srgbClr val="111111"/>
                </a:solidFill>
              </a:rPr>
              <a:t> </a:t>
            </a:r>
            <a:r>
              <a:rPr sz="3100" spc="-290" dirty="0">
                <a:solidFill>
                  <a:srgbClr val="111111"/>
                </a:solidFill>
              </a:rPr>
              <a:t>Á</a:t>
            </a:r>
            <a:r>
              <a:rPr sz="3100" spc="-500" dirty="0">
                <a:solidFill>
                  <a:srgbClr val="111111"/>
                </a:solidFill>
              </a:rPr>
              <a:t> </a:t>
            </a:r>
            <a:r>
              <a:rPr sz="3100" spc="-450" dirty="0">
                <a:solidFill>
                  <a:srgbClr val="111111"/>
                </a:solidFill>
              </a:rPr>
              <a:t>R</a:t>
            </a:r>
            <a:r>
              <a:rPr sz="3100" spc="-560" dirty="0">
                <a:solidFill>
                  <a:srgbClr val="111111"/>
                </a:solidFill>
              </a:rPr>
              <a:t> </a:t>
            </a:r>
            <a:r>
              <a:rPr sz="3100" spc="-270" dirty="0">
                <a:solidFill>
                  <a:srgbClr val="111111"/>
                </a:solidFill>
              </a:rPr>
              <a:t>T</a:t>
            </a:r>
            <a:r>
              <a:rPr sz="3100" spc="-500" dirty="0">
                <a:solidFill>
                  <a:srgbClr val="111111"/>
                </a:solidFill>
              </a:rPr>
              <a:t> </a:t>
            </a:r>
            <a:r>
              <a:rPr sz="3100" spc="-325" dirty="0">
                <a:solidFill>
                  <a:srgbClr val="111111"/>
                </a:solidFill>
              </a:rPr>
              <a:t>YÁ</a:t>
            </a:r>
            <a:r>
              <a:rPr sz="3100" spc="-500" dirty="0">
                <a:solidFill>
                  <a:srgbClr val="111111"/>
                </a:solidFill>
              </a:rPr>
              <a:t> </a:t>
            </a:r>
            <a:r>
              <a:rPr sz="3100" spc="-365" dirty="0">
                <a:solidFill>
                  <a:srgbClr val="111111"/>
                </a:solidFill>
              </a:rPr>
              <a:t>K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10021379" y="926413"/>
            <a:ext cx="1457960" cy="499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00" spc="-270" dirty="0">
                <a:solidFill>
                  <a:srgbClr val="111111"/>
                </a:solidFill>
                <a:latin typeface="Arial"/>
                <a:cs typeface="Arial"/>
              </a:rPr>
              <a:t>T</a:t>
            </a:r>
            <a:r>
              <a:rPr sz="3100" spc="-505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3100" spc="-75" dirty="0">
                <a:solidFill>
                  <a:srgbClr val="111111"/>
                </a:solidFill>
                <a:latin typeface="Arial"/>
                <a:cs typeface="Arial"/>
              </a:rPr>
              <a:t>I</a:t>
            </a:r>
            <a:r>
              <a:rPr sz="3100" spc="-50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3100" spc="-434" dirty="0">
                <a:solidFill>
                  <a:srgbClr val="111111"/>
                </a:solidFill>
                <a:latin typeface="Arial"/>
                <a:cs typeface="Arial"/>
              </a:rPr>
              <a:t>P</a:t>
            </a:r>
            <a:r>
              <a:rPr sz="3100" spc="-50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3100" spc="-340" dirty="0">
                <a:solidFill>
                  <a:srgbClr val="111111"/>
                </a:solidFill>
                <a:latin typeface="Arial"/>
                <a:cs typeface="Arial"/>
              </a:rPr>
              <a:t>U</a:t>
            </a:r>
            <a:r>
              <a:rPr sz="3100" spc="-50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3100" spc="-355" dirty="0">
                <a:solidFill>
                  <a:srgbClr val="111111"/>
                </a:solidFill>
                <a:latin typeface="Arial"/>
                <a:cs typeface="Arial"/>
              </a:rPr>
              <a:t>S</a:t>
            </a:r>
            <a:r>
              <a:rPr sz="3100" spc="-530" dirty="0">
                <a:solidFill>
                  <a:srgbClr val="111111"/>
                </a:solidFill>
                <a:latin typeface="Arial"/>
                <a:cs typeface="Arial"/>
              </a:rPr>
              <a:t> </a:t>
            </a:r>
            <a:r>
              <a:rPr sz="3100" spc="-350" dirty="0">
                <a:solidFill>
                  <a:srgbClr val="111111"/>
                </a:solidFill>
                <a:latin typeface="Arial"/>
                <a:cs typeface="Arial"/>
              </a:rPr>
              <a:t>A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6460" y="7032738"/>
            <a:ext cx="8112759" cy="2463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8940" marR="13970" indent="-387985">
              <a:lnSpc>
                <a:spcPct val="117600"/>
              </a:lnSpc>
              <a:spcBef>
                <a:spcPts val="95"/>
              </a:spcBef>
              <a:tabLst>
                <a:tab pos="288290" algn="l"/>
                <a:tab pos="1879600" algn="l"/>
                <a:tab pos="2263140" algn="l"/>
                <a:tab pos="2302510" algn="l"/>
                <a:tab pos="2569845" algn="l"/>
                <a:tab pos="3775075" algn="l"/>
                <a:tab pos="3884929" algn="l"/>
                <a:tab pos="4354195" algn="l"/>
                <a:tab pos="4792345" algn="l"/>
                <a:tab pos="5948680" algn="l"/>
                <a:tab pos="6373495" algn="l"/>
                <a:tab pos="7806690" algn="l"/>
              </a:tabLst>
            </a:pP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LT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N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30" dirty="0">
                <a:solidFill>
                  <a:srgbClr val="111111"/>
                </a:solidFill>
                <a:latin typeface="Microsoft Sans Serif"/>
                <a:cs typeface="Microsoft Sans Serif"/>
              </a:rPr>
              <a:t>F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Times New Roman"/>
                <a:cs typeface="Times New Roman"/>
              </a:rPr>
              <a:t>Ő</a:t>
            </a:r>
            <a:r>
              <a:rPr sz="1700" dirty="0">
                <a:solidFill>
                  <a:srgbClr val="111111"/>
                </a:solidFill>
                <a:latin typeface="Times New Roman"/>
                <a:cs typeface="Times New Roman"/>
              </a:rPr>
              <a:t>	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Í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35" dirty="0">
                <a:solidFill>
                  <a:srgbClr val="111111"/>
                </a:solidFill>
                <a:latin typeface="Microsoft Sans Serif"/>
                <a:cs typeface="Microsoft Sans Serif"/>
              </a:rPr>
              <a:t>P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U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40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6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H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: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0" dirty="0">
                <a:solidFill>
                  <a:srgbClr val="111111"/>
                </a:solidFill>
                <a:latin typeface="Microsoft Sans Serif"/>
                <a:cs typeface="Microsoft Sans Serif"/>
              </a:rPr>
              <a:t>Z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111111"/>
                </a:solidFill>
                <a:latin typeface="Microsoft Sans Serif"/>
                <a:cs typeface="Microsoft Sans Serif"/>
              </a:rPr>
              <a:t>LT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	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111111"/>
                </a:solidFill>
                <a:latin typeface="Microsoft Sans Serif"/>
                <a:cs typeface="Microsoft Sans Serif"/>
              </a:rPr>
              <a:t>LT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	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.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111111"/>
                </a:solidFill>
                <a:latin typeface="Microsoft Sans Serif"/>
                <a:cs typeface="Microsoft Sans Serif"/>
              </a:rPr>
              <a:t>LT</a:t>
            </a:r>
            <a:endParaRPr sz="1700">
              <a:latin typeface="Microsoft Sans Serif"/>
              <a:cs typeface="Microsoft Sans Serif"/>
            </a:endParaRPr>
          </a:p>
          <a:p>
            <a:pPr marL="12700" marR="5080" indent="203835">
              <a:lnSpc>
                <a:spcPct val="117600"/>
              </a:lnSpc>
              <a:tabLst>
                <a:tab pos="1751964" algn="l"/>
                <a:tab pos="2019300" algn="l"/>
                <a:tab pos="2191385" algn="l"/>
                <a:tab pos="2458085" algn="l"/>
                <a:tab pos="3442970" algn="l"/>
                <a:tab pos="4157979" algn="l"/>
                <a:tab pos="5151755" algn="l"/>
                <a:tab pos="5836920" algn="l"/>
                <a:tab pos="6050915" algn="l"/>
                <a:tab pos="6317615" algn="l"/>
                <a:tab pos="7458075" algn="l"/>
                <a:tab pos="7613650" algn="l"/>
              </a:tabLst>
            </a:pP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Í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7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P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35" dirty="0">
                <a:solidFill>
                  <a:srgbClr val="111111"/>
                </a:solidFill>
                <a:latin typeface="Microsoft Sans Serif"/>
                <a:cs typeface="Microsoft Sans Serif"/>
              </a:rPr>
              <a:t>P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35" dirty="0">
                <a:solidFill>
                  <a:srgbClr val="111111"/>
                </a:solidFill>
                <a:latin typeface="Microsoft Sans Serif"/>
                <a:cs typeface="Microsoft Sans Serif"/>
              </a:rPr>
              <a:t>P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N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29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H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,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50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29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215" dirty="0">
                <a:solidFill>
                  <a:srgbClr val="111111"/>
                </a:solidFill>
                <a:latin typeface="Microsoft Sans Serif"/>
                <a:cs typeface="Microsoft Sans Serif"/>
              </a:rPr>
              <a:t>C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,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H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6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3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endParaRPr sz="1700">
              <a:latin typeface="Microsoft Sans Serif"/>
              <a:cs typeface="Microsoft Sans Serif"/>
            </a:endParaRPr>
          </a:p>
          <a:p>
            <a:pPr marL="190500" marR="182880" algn="ctr">
              <a:lnSpc>
                <a:spcPct val="117600"/>
              </a:lnSpc>
              <a:tabLst>
                <a:tab pos="1083310" algn="l"/>
                <a:tab pos="1161415" algn="l"/>
                <a:tab pos="1781175" algn="l"/>
                <a:tab pos="2204085" algn="l"/>
                <a:tab pos="3044190" algn="l"/>
                <a:tab pos="3433445" algn="l"/>
                <a:tab pos="3534410" algn="l"/>
                <a:tab pos="3680460" algn="l"/>
                <a:tab pos="3947160" algn="l"/>
                <a:tab pos="4268470" algn="l"/>
                <a:tab pos="5644515" algn="l"/>
                <a:tab pos="6127750" algn="l"/>
                <a:tab pos="6388100" algn="l"/>
                <a:tab pos="6550659" algn="l"/>
              </a:tabLst>
            </a:pP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35" dirty="0">
                <a:solidFill>
                  <a:srgbClr val="111111"/>
                </a:solidFill>
                <a:latin typeface="Microsoft Sans Serif"/>
                <a:cs typeface="Microsoft Sans Serif"/>
              </a:rPr>
              <a:t>P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Í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 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.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LT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111111"/>
                </a:solidFill>
                <a:latin typeface="Microsoft Sans Serif"/>
                <a:cs typeface="Microsoft Sans Serif"/>
              </a:rPr>
              <a:t>C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Í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M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,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B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	</a:t>
            </a:r>
            <a:r>
              <a:rPr sz="1700" spc="-130" dirty="0">
                <a:solidFill>
                  <a:srgbClr val="111111"/>
                </a:solidFill>
                <a:latin typeface="Microsoft Sans Serif"/>
                <a:cs typeface="Microsoft Sans Serif"/>
              </a:rPr>
              <a:t>F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H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6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	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7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3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Times New Roman"/>
                <a:cs typeface="Times New Roman"/>
              </a:rPr>
              <a:t>Ű</a:t>
            </a:r>
            <a:r>
              <a:rPr sz="1700" dirty="0">
                <a:solidFill>
                  <a:srgbClr val="111111"/>
                </a:solidFill>
                <a:latin typeface="Times New Roman"/>
                <a:cs typeface="Times New Roman"/>
              </a:rPr>
              <a:t>	</a:t>
            </a:r>
            <a:r>
              <a:rPr sz="1700" spc="-300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endParaRPr sz="1700">
              <a:latin typeface="Microsoft Sans Serif"/>
              <a:cs typeface="Microsoft Sans Serif"/>
            </a:endParaRPr>
          </a:p>
          <a:p>
            <a:pPr marL="102870" algn="ctr">
              <a:lnSpc>
                <a:spcPct val="100000"/>
              </a:lnSpc>
              <a:spcBef>
                <a:spcPts val="360"/>
              </a:spcBef>
              <a:tabLst>
                <a:tab pos="2623820" algn="l"/>
              </a:tabLst>
            </a:pP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7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29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.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42775" y="7079589"/>
            <a:ext cx="846264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79400" algn="l"/>
                <a:tab pos="1595120" algn="l"/>
                <a:tab pos="3569335" algn="l"/>
                <a:tab pos="4756150" algn="l"/>
                <a:tab pos="6696075" algn="l"/>
                <a:tab pos="6962775" algn="l"/>
                <a:tab pos="8168005" algn="l"/>
              </a:tabLst>
            </a:pP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111111"/>
                </a:solidFill>
                <a:latin typeface="Microsoft Sans Serif"/>
                <a:cs typeface="Microsoft Sans Serif"/>
              </a:rPr>
              <a:t>LT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N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0" dirty="0">
                <a:solidFill>
                  <a:srgbClr val="111111"/>
                </a:solidFill>
                <a:latin typeface="Microsoft Sans Serif"/>
                <a:cs typeface="Microsoft Sans Serif"/>
              </a:rPr>
              <a:t>F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111111"/>
                </a:solidFill>
                <a:latin typeface="Microsoft Sans Serif"/>
                <a:cs typeface="Microsoft Sans Serif"/>
              </a:rPr>
              <a:t>N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29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9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92654" y="7342937"/>
            <a:ext cx="536829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3110" marR="5080" indent="-333375" algn="r">
              <a:lnSpc>
                <a:spcPct val="117600"/>
              </a:lnSpc>
              <a:spcBef>
                <a:spcPts val="95"/>
              </a:spcBef>
              <a:tabLst>
                <a:tab pos="687070" algn="l"/>
                <a:tab pos="1965325" algn="l"/>
                <a:tab pos="2332990" algn="l"/>
                <a:tab pos="2755900" algn="l"/>
                <a:tab pos="3622675" algn="l"/>
                <a:tab pos="3837940" algn="l"/>
                <a:tab pos="5026660" algn="l"/>
              </a:tabLst>
            </a:pP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0" dirty="0">
                <a:solidFill>
                  <a:srgbClr val="111111"/>
                </a:solidFill>
                <a:latin typeface="Microsoft Sans Serif"/>
                <a:cs typeface="Microsoft Sans Serif"/>
              </a:rPr>
              <a:t>F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H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Ü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N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. 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 </a:t>
            </a:r>
            <a:r>
              <a:rPr sz="1700" spc="-180" dirty="0">
                <a:solidFill>
                  <a:srgbClr val="111111"/>
                </a:solidFill>
                <a:latin typeface="Times New Roman"/>
                <a:cs typeface="Times New Roman"/>
              </a:rPr>
              <a:t>Ű</a:t>
            </a:r>
            <a:r>
              <a:rPr sz="1700" spc="-114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9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Ö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,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29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endParaRPr sz="1700">
              <a:latin typeface="Microsoft Sans Serif"/>
              <a:cs typeface="Microsoft Sans Serif"/>
            </a:endParaRPr>
          </a:p>
          <a:p>
            <a:pPr marL="12700" marR="59690" indent="306070" algn="r">
              <a:lnSpc>
                <a:spcPct val="117600"/>
              </a:lnSpc>
              <a:tabLst>
                <a:tab pos="2299970" algn="l"/>
                <a:tab pos="2450465" algn="l"/>
                <a:tab pos="3194050" algn="l"/>
                <a:tab pos="3460750" algn="l"/>
                <a:tab pos="3611245" algn="l"/>
                <a:tab pos="4034154" algn="l"/>
              </a:tabLst>
            </a:pP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29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M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.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D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Í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M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35" dirty="0">
                <a:solidFill>
                  <a:srgbClr val="111111"/>
                </a:solidFill>
                <a:latin typeface="Microsoft Sans Serif"/>
                <a:cs typeface="Microsoft Sans Serif"/>
              </a:rPr>
              <a:t>P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,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H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111111"/>
                </a:solidFill>
                <a:latin typeface="Times New Roman"/>
                <a:cs typeface="Times New Roman"/>
              </a:rPr>
              <a:t>Ő</a:t>
            </a:r>
            <a:r>
              <a:rPr sz="1700" spc="-114" dirty="0">
                <a:solidFill>
                  <a:srgbClr val="111111"/>
                </a:solidFill>
                <a:latin typeface="Times New Roman"/>
                <a:cs typeface="Times New Roman"/>
              </a:rPr>
              <a:t> 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V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15819" y="7342937"/>
            <a:ext cx="254000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034" marR="412750" indent="46355">
              <a:lnSpc>
                <a:spcPct val="117600"/>
              </a:lnSpc>
              <a:spcBef>
                <a:spcPts val="95"/>
              </a:spcBef>
              <a:tabLst>
                <a:tab pos="816610" algn="l"/>
              </a:tabLst>
            </a:pP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Ö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Ó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111111"/>
                </a:solidFill>
                <a:latin typeface="Microsoft Sans Serif"/>
                <a:cs typeface="Microsoft Sans Serif"/>
              </a:rPr>
              <a:t>N </a:t>
            </a:r>
            <a:r>
              <a:rPr sz="1700" spc="-235" dirty="0">
                <a:solidFill>
                  <a:srgbClr val="111111"/>
                </a:solidFill>
                <a:latin typeface="Microsoft Sans Serif"/>
                <a:cs typeface="Microsoft Sans Serif"/>
              </a:rPr>
              <a:t>P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111111"/>
                </a:solidFill>
                <a:latin typeface="Microsoft Sans Serif"/>
                <a:cs typeface="Microsoft Sans Serif"/>
              </a:rPr>
              <a:t>C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0" dirty="0">
                <a:solidFill>
                  <a:srgbClr val="111111"/>
                </a:solidFill>
                <a:latin typeface="Microsoft Sans Serif"/>
                <a:cs typeface="Microsoft Sans Serif"/>
              </a:rPr>
              <a:t>R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endParaRPr sz="1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1097915" algn="l"/>
              </a:tabLst>
            </a:pP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N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6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Y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B</a:t>
            </a:r>
            <a:endParaRPr sz="1700">
              <a:latin typeface="Microsoft Sans Serif"/>
              <a:cs typeface="Microsoft Sans Serif"/>
            </a:endParaRPr>
          </a:p>
          <a:p>
            <a:pPr marL="17780">
              <a:lnSpc>
                <a:spcPct val="100000"/>
              </a:lnSpc>
              <a:spcBef>
                <a:spcPts val="360"/>
              </a:spcBef>
              <a:tabLst>
                <a:tab pos="1009650" algn="l"/>
                <a:tab pos="1276350" algn="l"/>
              </a:tabLst>
            </a:pP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I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7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Ú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54982" y="8603589"/>
            <a:ext cx="854138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217295" algn="l"/>
                <a:tab pos="1640205" algn="l"/>
                <a:tab pos="3726815" algn="l"/>
                <a:tab pos="5349875" algn="l"/>
                <a:tab pos="6311900" algn="l"/>
              </a:tabLst>
            </a:pPr>
            <a:r>
              <a:rPr sz="1700" spc="-10" dirty="0">
                <a:solidFill>
                  <a:srgbClr val="111111"/>
                </a:solidFill>
                <a:latin typeface="Microsoft Sans Serif"/>
                <a:cs typeface="Microsoft Sans Serif"/>
              </a:rPr>
              <a:t>J</a:t>
            </a:r>
            <a:r>
              <a:rPr sz="1700" spc="-1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29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9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É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M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111111"/>
                </a:solidFill>
                <a:latin typeface="Microsoft Sans Serif"/>
                <a:cs typeface="Microsoft Sans Serif"/>
              </a:rPr>
              <a:t>Z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6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30" dirty="0">
                <a:solidFill>
                  <a:srgbClr val="111111"/>
                </a:solidFill>
                <a:latin typeface="Microsoft Sans Serif"/>
                <a:cs typeface="Microsoft Sans Serif"/>
              </a:rPr>
              <a:t>F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111111"/>
                </a:solidFill>
                <a:latin typeface="Microsoft Sans Serif"/>
                <a:cs typeface="Microsoft Sans Serif"/>
              </a:rPr>
              <a:t>U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29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29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M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7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45" dirty="0">
                <a:solidFill>
                  <a:srgbClr val="111111"/>
                </a:solidFill>
                <a:latin typeface="Microsoft Sans Serif"/>
                <a:cs typeface="Microsoft Sans Serif"/>
              </a:rPr>
              <a:t>G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dirty="0">
                <a:solidFill>
                  <a:srgbClr val="111111"/>
                </a:solidFill>
                <a:latin typeface="Microsoft Sans Serif"/>
                <a:cs typeface="Microsoft Sans Serif"/>
              </a:rPr>
              <a:t>	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B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E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111111"/>
                </a:solidFill>
                <a:latin typeface="Microsoft Sans Serif"/>
                <a:cs typeface="Microsoft Sans Serif"/>
              </a:rPr>
              <a:t>Í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111111"/>
                </a:solidFill>
                <a:latin typeface="Microsoft Sans Serif"/>
                <a:cs typeface="Microsoft Sans Serif"/>
              </a:rPr>
              <a:t>T</a:t>
            </a:r>
            <a:r>
              <a:rPr sz="1700" spc="-28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Á</a:t>
            </a:r>
            <a:r>
              <a:rPr sz="1700" spc="-16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111111"/>
                </a:solidFill>
                <a:latin typeface="Microsoft Sans Serif"/>
                <a:cs typeface="Microsoft Sans Serif"/>
              </a:rPr>
              <a:t>S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220" dirty="0">
                <a:solidFill>
                  <a:srgbClr val="111111"/>
                </a:solidFill>
                <a:latin typeface="Microsoft Sans Serif"/>
                <a:cs typeface="Microsoft Sans Serif"/>
              </a:rPr>
              <a:t>O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65" dirty="0">
                <a:solidFill>
                  <a:srgbClr val="111111"/>
                </a:solidFill>
                <a:latin typeface="Microsoft Sans Serif"/>
                <a:cs typeface="Microsoft Sans Serif"/>
              </a:rPr>
              <a:t>K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111111"/>
                </a:solidFill>
                <a:latin typeface="Microsoft Sans Serif"/>
                <a:cs typeface="Microsoft Sans Serif"/>
              </a:rPr>
              <a:t>A</a:t>
            </a:r>
            <a:r>
              <a:rPr sz="1700" spc="-145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111111"/>
                </a:solidFill>
                <a:latin typeface="Microsoft Sans Serif"/>
                <a:cs typeface="Microsoft Sans Serif"/>
              </a:rPr>
              <a:t>L</a:t>
            </a:r>
            <a:r>
              <a:rPr sz="1700" spc="-150" dirty="0">
                <a:solidFill>
                  <a:srgbClr val="111111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111111"/>
                </a:solidFill>
                <a:latin typeface="Microsoft Sans Serif"/>
                <a:cs typeface="Microsoft Sans Serif"/>
              </a:rPr>
              <a:t>.</a:t>
            </a:r>
            <a:endParaRPr sz="1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0" y="4266"/>
            <a:ext cx="8011160" cy="102827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2700" marR="5080">
              <a:lnSpc>
                <a:spcPts val="6000"/>
              </a:lnSpc>
              <a:spcBef>
                <a:spcPts val="1340"/>
              </a:spcBef>
            </a:pPr>
            <a:r>
              <a:rPr dirty="0"/>
              <a:t>Hogyan</a:t>
            </a:r>
            <a:r>
              <a:rPr spc="-305" dirty="0"/>
              <a:t> </a:t>
            </a:r>
            <a:r>
              <a:rPr dirty="0"/>
              <a:t>válasszuk</a:t>
            </a:r>
            <a:r>
              <a:rPr spc="-300" dirty="0"/>
              <a:t> </a:t>
            </a:r>
            <a:r>
              <a:rPr spc="190" dirty="0"/>
              <a:t>ki </a:t>
            </a:r>
            <a:r>
              <a:rPr dirty="0"/>
              <a:t>a</a:t>
            </a:r>
            <a:r>
              <a:rPr spc="-409" dirty="0"/>
              <a:t> </a:t>
            </a:r>
            <a:r>
              <a:rPr spc="45" dirty="0"/>
              <a:t>megfelel</a:t>
            </a:r>
            <a:r>
              <a:rPr spc="45" dirty="0">
                <a:latin typeface="Times New Roman"/>
                <a:cs typeface="Times New Roman"/>
              </a:rPr>
              <a:t>ő </a:t>
            </a:r>
            <a:r>
              <a:rPr spc="50" dirty="0"/>
              <a:t>videokártyát</a:t>
            </a:r>
            <a:r>
              <a:rPr spc="-330" dirty="0"/>
              <a:t> </a:t>
            </a:r>
            <a:r>
              <a:rPr spc="-50" dirty="0"/>
              <a:t>a </a:t>
            </a:r>
            <a:r>
              <a:rPr spc="-10" dirty="0"/>
              <a:t>számítógéphez?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407795">
              <a:lnSpc>
                <a:spcPct val="119800"/>
              </a:lnSpc>
            </a:pPr>
            <a:r>
              <a:rPr spc="70" dirty="0"/>
              <a:t>Az</a:t>
            </a:r>
            <a:r>
              <a:rPr spc="5" dirty="0"/>
              <a:t> </a:t>
            </a:r>
            <a:r>
              <a:rPr spc="110" dirty="0"/>
              <a:t>els</a:t>
            </a:r>
            <a:r>
              <a:rPr spc="110" dirty="0">
                <a:latin typeface="Times New Roman"/>
                <a:cs typeface="Times New Roman"/>
              </a:rPr>
              <a:t>ő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60" dirty="0"/>
              <a:t>lépés</a:t>
            </a:r>
            <a:r>
              <a:rPr spc="10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80" dirty="0"/>
              <a:t>videokártya</a:t>
            </a:r>
            <a:r>
              <a:rPr spc="10" dirty="0"/>
              <a:t> </a:t>
            </a:r>
            <a:r>
              <a:rPr spc="60" dirty="0"/>
              <a:t>kiválasztása</a:t>
            </a:r>
            <a:r>
              <a:rPr spc="5" dirty="0"/>
              <a:t> </a:t>
            </a:r>
            <a:r>
              <a:rPr spc="90" dirty="0"/>
              <a:t>során</a:t>
            </a:r>
            <a:r>
              <a:rPr spc="10" dirty="0"/>
              <a:t> </a:t>
            </a:r>
            <a:r>
              <a:rPr dirty="0"/>
              <a:t>az,</a:t>
            </a:r>
            <a:r>
              <a:rPr spc="10" dirty="0"/>
              <a:t> </a:t>
            </a:r>
            <a:r>
              <a:rPr spc="80" dirty="0"/>
              <a:t>hogy </a:t>
            </a:r>
            <a:r>
              <a:rPr spc="55" dirty="0"/>
              <a:t>határozzuk</a:t>
            </a:r>
            <a:r>
              <a:rPr spc="15" dirty="0"/>
              <a:t> </a:t>
            </a:r>
            <a:r>
              <a:rPr spc="70" dirty="0"/>
              <a:t>meg</a:t>
            </a:r>
            <a:r>
              <a:rPr spc="20" dirty="0"/>
              <a:t> </a:t>
            </a:r>
            <a:r>
              <a:rPr dirty="0"/>
              <a:t>a</a:t>
            </a:r>
            <a:r>
              <a:rPr spc="15" dirty="0"/>
              <a:t> </a:t>
            </a:r>
            <a:r>
              <a:rPr spc="60" dirty="0"/>
              <a:t>használati</a:t>
            </a:r>
            <a:r>
              <a:rPr spc="20" dirty="0"/>
              <a:t> </a:t>
            </a:r>
            <a:r>
              <a:rPr spc="65" dirty="0"/>
              <a:t>szándékunkat.</a:t>
            </a:r>
            <a:r>
              <a:rPr spc="15" dirty="0"/>
              <a:t> </a:t>
            </a:r>
            <a:r>
              <a:rPr dirty="0"/>
              <a:t>Ha</a:t>
            </a:r>
            <a:r>
              <a:rPr spc="20" dirty="0"/>
              <a:t> </a:t>
            </a:r>
            <a:r>
              <a:rPr spc="65" dirty="0"/>
              <a:t>csak alapvet</a:t>
            </a:r>
            <a:r>
              <a:rPr spc="65" dirty="0">
                <a:latin typeface="Times New Roman"/>
                <a:cs typeface="Times New Roman"/>
              </a:rPr>
              <a:t>ő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90" dirty="0"/>
              <a:t>irodai</a:t>
            </a:r>
            <a:r>
              <a:rPr spc="30" dirty="0"/>
              <a:t> </a:t>
            </a:r>
            <a:r>
              <a:rPr spc="55" dirty="0"/>
              <a:t>felhasználásra</a:t>
            </a:r>
            <a:r>
              <a:rPr spc="35" dirty="0"/>
              <a:t> </a:t>
            </a:r>
            <a:r>
              <a:rPr spc="65" dirty="0"/>
              <a:t>szeretnénk</a:t>
            </a:r>
            <a:r>
              <a:rPr spc="30" dirty="0"/>
              <a:t> </a:t>
            </a:r>
            <a:r>
              <a:rPr spc="70" dirty="0"/>
              <a:t>használni</a:t>
            </a:r>
            <a:r>
              <a:rPr spc="35" dirty="0"/>
              <a:t> </a:t>
            </a:r>
            <a:r>
              <a:rPr spc="-50" dirty="0"/>
              <a:t>a </a:t>
            </a:r>
            <a:r>
              <a:rPr spc="55" dirty="0"/>
              <a:t>számítógépet,</a:t>
            </a:r>
            <a:r>
              <a:rPr spc="5" dirty="0"/>
              <a:t> </a:t>
            </a:r>
            <a:r>
              <a:rPr spc="80" dirty="0"/>
              <a:t>akkor</a:t>
            </a:r>
            <a:r>
              <a:rPr spc="10" dirty="0"/>
              <a:t> </a:t>
            </a:r>
            <a:r>
              <a:rPr dirty="0"/>
              <a:t>a</a:t>
            </a:r>
            <a:r>
              <a:rPr spc="10" dirty="0"/>
              <a:t> </a:t>
            </a:r>
            <a:r>
              <a:rPr spc="80" dirty="0"/>
              <a:t>dedikált</a:t>
            </a:r>
            <a:r>
              <a:rPr spc="10" dirty="0"/>
              <a:t> </a:t>
            </a:r>
            <a:r>
              <a:rPr spc="80" dirty="0"/>
              <a:t>videokártya</a:t>
            </a:r>
            <a:r>
              <a:rPr spc="5" dirty="0"/>
              <a:t> </a:t>
            </a:r>
            <a:r>
              <a:rPr spc="65" dirty="0"/>
              <a:t>nem</a:t>
            </a:r>
            <a:r>
              <a:rPr spc="10" dirty="0"/>
              <a:t> </a:t>
            </a:r>
            <a:r>
              <a:rPr spc="65" dirty="0"/>
              <a:t>feltétlenül </a:t>
            </a:r>
            <a:r>
              <a:rPr spc="50" dirty="0"/>
              <a:t>szükséges.</a:t>
            </a:r>
          </a:p>
          <a:p>
            <a:pPr marL="12700" marR="5080">
              <a:lnSpc>
                <a:spcPct val="133500"/>
              </a:lnSpc>
              <a:spcBef>
                <a:spcPts val="210"/>
              </a:spcBef>
              <a:tabLst>
                <a:tab pos="3283585" algn="l"/>
              </a:tabLst>
            </a:pPr>
            <a:r>
              <a:rPr sz="2700" spc="140" dirty="0"/>
              <a:t>A</a:t>
            </a:r>
            <a:r>
              <a:rPr sz="2700" spc="-70" dirty="0"/>
              <a:t> </a:t>
            </a:r>
            <a:r>
              <a:rPr sz="2700" spc="50" dirty="0"/>
              <a:t>következ</a:t>
            </a:r>
            <a:r>
              <a:rPr sz="2700" spc="50" dirty="0">
                <a:latin typeface="Times New Roman"/>
                <a:cs typeface="Times New Roman"/>
              </a:rPr>
              <a:t>ő</a:t>
            </a:r>
            <a:r>
              <a:rPr sz="2700" spc="5" dirty="0">
                <a:latin typeface="Times New Roman"/>
                <a:cs typeface="Times New Roman"/>
              </a:rPr>
              <a:t> </a:t>
            </a:r>
            <a:r>
              <a:rPr sz="2700" spc="95" dirty="0"/>
              <a:t>fontos</a:t>
            </a:r>
            <a:r>
              <a:rPr sz="2700" spc="-65" dirty="0"/>
              <a:t> </a:t>
            </a:r>
            <a:r>
              <a:rPr sz="2700" spc="45" dirty="0"/>
              <a:t>tényez</a:t>
            </a:r>
            <a:r>
              <a:rPr sz="2700" spc="45" dirty="0">
                <a:latin typeface="Times New Roman"/>
                <a:cs typeface="Times New Roman"/>
              </a:rPr>
              <a:t>ő</a:t>
            </a:r>
            <a:r>
              <a:rPr sz="2700" spc="5" dirty="0">
                <a:latin typeface="Times New Roman"/>
                <a:cs typeface="Times New Roman"/>
              </a:rPr>
              <a:t> </a:t>
            </a:r>
            <a:r>
              <a:rPr sz="2700" dirty="0"/>
              <a:t>a</a:t>
            </a:r>
            <a:r>
              <a:rPr sz="2700" spc="-65" dirty="0"/>
              <a:t> </a:t>
            </a:r>
            <a:r>
              <a:rPr sz="2700" spc="55" dirty="0"/>
              <a:t>videokártya</a:t>
            </a:r>
            <a:r>
              <a:rPr sz="2700" spc="675" dirty="0"/>
              <a:t> </a:t>
            </a:r>
            <a:r>
              <a:rPr sz="2700" dirty="0"/>
              <a:t>teljesítménye.</a:t>
            </a:r>
            <a:r>
              <a:rPr sz="2700" spc="30" dirty="0"/>
              <a:t> </a:t>
            </a:r>
            <a:r>
              <a:rPr sz="2700" spc="140" dirty="0"/>
              <a:t>A</a:t>
            </a:r>
            <a:r>
              <a:rPr sz="2700" spc="35" dirty="0"/>
              <a:t> </a:t>
            </a:r>
            <a:r>
              <a:rPr sz="2700" spc="50" dirty="0"/>
              <a:t>teljesítményt</a:t>
            </a:r>
            <a:r>
              <a:rPr sz="2700" spc="35" dirty="0"/>
              <a:t> </a:t>
            </a:r>
            <a:r>
              <a:rPr sz="2700" dirty="0"/>
              <a:t>a</a:t>
            </a:r>
            <a:r>
              <a:rPr sz="2700" spc="35" dirty="0"/>
              <a:t> </a:t>
            </a:r>
            <a:r>
              <a:rPr sz="2700" spc="65" dirty="0"/>
              <a:t>videokártya</a:t>
            </a:r>
            <a:r>
              <a:rPr sz="2700" spc="35" dirty="0"/>
              <a:t> </a:t>
            </a:r>
            <a:r>
              <a:rPr sz="2700" spc="45" dirty="0"/>
              <a:t>órajel </a:t>
            </a:r>
            <a:r>
              <a:rPr sz="2700" dirty="0"/>
              <a:t>sebessége,</a:t>
            </a:r>
            <a:r>
              <a:rPr sz="2700" spc="135" dirty="0"/>
              <a:t> </a:t>
            </a:r>
            <a:r>
              <a:rPr sz="2700" dirty="0"/>
              <a:t>memóriája,</a:t>
            </a:r>
            <a:r>
              <a:rPr sz="2700" spc="135" dirty="0"/>
              <a:t> </a:t>
            </a:r>
            <a:r>
              <a:rPr sz="2700" spc="60" dirty="0"/>
              <a:t>stream</a:t>
            </a:r>
            <a:r>
              <a:rPr sz="2700" spc="135" dirty="0"/>
              <a:t> </a:t>
            </a:r>
            <a:r>
              <a:rPr sz="2700" spc="65" dirty="0"/>
              <a:t>processzorainak</a:t>
            </a:r>
            <a:r>
              <a:rPr sz="2700" spc="140" dirty="0"/>
              <a:t> </a:t>
            </a:r>
            <a:r>
              <a:rPr sz="2700" spc="-10" dirty="0"/>
              <a:t>száma </a:t>
            </a:r>
            <a:r>
              <a:rPr sz="2700" dirty="0"/>
              <a:t>és</a:t>
            </a:r>
            <a:r>
              <a:rPr sz="2700" spc="50" dirty="0"/>
              <a:t> </a:t>
            </a:r>
            <a:r>
              <a:rPr sz="2700" dirty="0"/>
              <a:t>a</a:t>
            </a:r>
            <a:r>
              <a:rPr sz="2700" spc="55" dirty="0"/>
              <a:t> memória</a:t>
            </a:r>
            <a:r>
              <a:rPr sz="2700" spc="50" dirty="0"/>
              <a:t> </a:t>
            </a:r>
            <a:r>
              <a:rPr sz="2700" dirty="0"/>
              <a:t>sávszélessége</a:t>
            </a:r>
            <a:r>
              <a:rPr sz="2700" spc="55" dirty="0"/>
              <a:t> </a:t>
            </a:r>
            <a:r>
              <a:rPr sz="2700" dirty="0"/>
              <a:t>határozza</a:t>
            </a:r>
            <a:r>
              <a:rPr sz="2700" spc="50" dirty="0"/>
              <a:t> </a:t>
            </a:r>
            <a:r>
              <a:rPr sz="2700" dirty="0"/>
              <a:t>meg.</a:t>
            </a:r>
            <a:r>
              <a:rPr sz="2700" spc="55" dirty="0"/>
              <a:t> </a:t>
            </a:r>
            <a:r>
              <a:rPr sz="2700" spc="140" dirty="0"/>
              <a:t>A</a:t>
            </a:r>
            <a:r>
              <a:rPr sz="2700" spc="55" dirty="0"/>
              <a:t> </a:t>
            </a:r>
            <a:r>
              <a:rPr sz="2700" spc="85" dirty="0"/>
              <a:t>jobb </a:t>
            </a:r>
            <a:r>
              <a:rPr sz="2700" spc="65" dirty="0"/>
              <a:t>teljesítmény</a:t>
            </a:r>
            <a:r>
              <a:rPr sz="2700" spc="65" dirty="0">
                <a:latin typeface="Times New Roman"/>
                <a:cs typeface="Times New Roman"/>
              </a:rPr>
              <a:t>ű</a:t>
            </a:r>
            <a:r>
              <a:rPr sz="2700" spc="15" dirty="0">
                <a:latin typeface="Times New Roman"/>
                <a:cs typeface="Times New Roman"/>
              </a:rPr>
              <a:t> </a:t>
            </a:r>
            <a:r>
              <a:rPr sz="2700" spc="55" dirty="0"/>
              <a:t>video</a:t>
            </a:r>
            <a:r>
              <a:rPr sz="2700" dirty="0"/>
              <a:t>	</a:t>
            </a:r>
            <a:r>
              <a:rPr sz="2700" spc="65" dirty="0"/>
              <a:t>ártyák</a:t>
            </a:r>
            <a:r>
              <a:rPr sz="2700" spc="145" dirty="0"/>
              <a:t> </a:t>
            </a:r>
            <a:r>
              <a:rPr sz="2700" dirty="0"/>
              <a:t>általában</a:t>
            </a:r>
            <a:r>
              <a:rPr sz="2700" spc="150" dirty="0"/>
              <a:t> </a:t>
            </a:r>
            <a:r>
              <a:rPr sz="2700" dirty="0"/>
              <a:t>drágábbak,</a:t>
            </a:r>
            <a:r>
              <a:rPr sz="2700" spc="150" dirty="0"/>
              <a:t> </a:t>
            </a:r>
            <a:r>
              <a:rPr sz="2700" dirty="0"/>
              <a:t>de</a:t>
            </a:r>
            <a:r>
              <a:rPr sz="2700" spc="150" dirty="0"/>
              <a:t> </a:t>
            </a:r>
            <a:r>
              <a:rPr sz="2700" spc="-25" dirty="0"/>
              <a:t>ha </a:t>
            </a:r>
            <a:r>
              <a:rPr sz="2700" spc="45" dirty="0"/>
              <a:t>szeretnénk</a:t>
            </a:r>
            <a:r>
              <a:rPr sz="2700" dirty="0"/>
              <a:t> </a:t>
            </a:r>
            <a:r>
              <a:rPr sz="2700" spc="90" dirty="0"/>
              <a:t>futtatni</a:t>
            </a:r>
            <a:r>
              <a:rPr sz="2700" dirty="0"/>
              <a:t> a </a:t>
            </a:r>
            <a:r>
              <a:rPr sz="2700" spc="65" dirty="0"/>
              <a:t>legújabb</a:t>
            </a:r>
            <a:r>
              <a:rPr sz="2700" dirty="0"/>
              <a:t> játékokat, </a:t>
            </a:r>
            <a:r>
              <a:rPr sz="2700" spc="65" dirty="0"/>
              <a:t>akkor</a:t>
            </a:r>
            <a:r>
              <a:rPr sz="2700" dirty="0"/>
              <a:t> </a:t>
            </a:r>
            <a:r>
              <a:rPr sz="2700" spc="-10" dirty="0"/>
              <a:t>érdemes </a:t>
            </a:r>
            <a:r>
              <a:rPr sz="2700" spc="60" dirty="0"/>
              <a:t>befektetni</a:t>
            </a:r>
            <a:r>
              <a:rPr sz="2700" spc="-60" dirty="0"/>
              <a:t> </a:t>
            </a:r>
            <a:r>
              <a:rPr sz="2700" spc="55" dirty="0"/>
              <a:t>egy</a:t>
            </a:r>
            <a:r>
              <a:rPr sz="2700" spc="-60" dirty="0"/>
              <a:t> </a:t>
            </a:r>
            <a:r>
              <a:rPr sz="2700" spc="45" dirty="0"/>
              <a:t>magasabb</a:t>
            </a:r>
            <a:r>
              <a:rPr sz="2700" spc="-60" dirty="0"/>
              <a:t> </a:t>
            </a:r>
            <a:r>
              <a:rPr sz="2700" spc="65" dirty="0"/>
              <a:t>teljesítmény</a:t>
            </a:r>
            <a:r>
              <a:rPr sz="2700" spc="65" dirty="0">
                <a:latin typeface="Times New Roman"/>
                <a:cs typeface="Times New Roman"/>
              </a:rPr>
              <a:t>ű</a:t>
            </a:r>
            <a:r>
              <a:rPr sz="2700" spc="15" dirty="0">
                <a:latin typeface="Times New Roman"/>
                <a:cs typeface="Times New Roman"/>
              </a:rPr>
              <a:t> </a:t>
            </a:r>
            <a:r>
              <a:rPr sz="2700" spc="40" dirty="0"/>
              <a:t>videokártyába.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87200" y="891207"/>
            <a:ext cx="7348855" cy="81788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93700" marR="187960" indent="-381635">
              <a:lnSpc>
                <a:spcPct val="116500"/>
              </a:lnSpc>
              <a:spcBef>
                <a:spcPts val="70"/>
              </a:spcBef>
              <a:buClr>
                <a:srgbClr val="4F4F50"/>
              </a:buClr>
              <a:buSzPts val="650"/>
              <a:buFont typeface="Times New Roman"/>
              <a:buChar char="•"/>
              <a:tabLst>
                <a:tab pos="393700" algn="l"/>
              </a:tabLst>
            </a:pP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30</a:t>
            </a:r>
            <a:r>
              <a:rPr sz="2700" spc="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105" dirty="0">
                <a:solidFill>
                  <a:srgbClr val="141416"/>
                </a:solidFill>
                <a:latin typeface="Arial"/>
                <a:cs typeface="Arial"/>
              </a:rPr>
              <a:t>sorozat:</a:t>
            </a:r>
            <a:r>
              <a:rPr sz="2700" spc="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3090,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3080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Ti,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141416"/>
                </a:solidFill>
                <a:latin typeface="Arial"/>
                <a:cs typeface="Arial"/>
              </a:rPr>
              <a:t>3080,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3070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Ti,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141416"/>
                </a:solidFill>
                <a:latin typeface="Arial"/>
                <a:cs typeface="Arial"/>
              </a:rPr>
              <a:t>3070,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3060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Ti,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3060</a:t>
            </a:r>
            <a:endParaRPr sz="2700" dirty="0">
              <a:latin typeface="Arial"/>
              <a:cs typeface="Arial"/>
            </a:endParaRPr>
          </a:p>
          <a:p>
            <a:pPr marL="393700" marR="18415" indent="-381635">
              <a:lnSpc>
                <a:spcPct val="115700"/>
              </a:lnSpc>
              <a:spcBef>
                <a:spcPts val="75"/>
              </a:spcBef>
              <a:buClr>
                <a:srgbClr val="4F4F50"/>
              </a:buClr>
              <a:buSzPts val="650"/>
              <a:buFont typeface="Times New Roman"/>
              <a:buChar char="•"/>
              <a:tabLst>
                <a:tab pos="393700" algn="l"/>
              </a:tabLst>
            </a:pP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20 </a:t>
            </a:r>
            <a:r>
              <a:rPr sz="2700" spc="105" dirty="0">
                <a:solidFill>
                  <a:srgbClr val="141416"/>
                </a:solidFill>
                <a:latin typeface="Arial"/>
                <a:cs typeface="Arial"/>
              </a:rPr>
              <a:t>sorozat: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 2080 </a:t>
            </a:r>
            <a:r>
              <a:rPr sz="2700" spc="-25" dirty="0">
                <a:solidFill>
                  <a:srgbClr val="141416"/>
                </a:solidFill>
                <a:latin typeface="Arial"/>
                <a:cs typeface="Arial"/>
              </a:rPr>
              <a:t>Ti,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4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4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2080</a:t>
            </a:r>
            <a:r>
              <a:rPr sz="2700" spc="4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Super,</a:t>
            </a:r>
            <a:r>
              <a:rPr sz="2700" spc="4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4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141416"/>
                </a:solidFill>
                <a:latin typeface="Arial"/>
                <a:cs typeface="Arial"/>
              </a:rPr>
              <a:t>RTX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2080,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3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2070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Super,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5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endParaRPr sz="2700" dirty="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585"/>
              </a:spcBef>
            </a:pP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2070,</a:t>
            </a:r>
            <a:r>
              <a:rPr sz="2700" spc="-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-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2060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10" dirty="0">
                <a:solidFill>
                  <a:srgbClr val="141416"/>
                </a:solidFill>
                <a:latin typeface="Arial"/>
                <a:cs typeface="Arial"/>
              </a:rPr>
              <a:t>Super,</a:t>
            </a:r>
            <a:endParaRPr sz="2700" dirty="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509"/>
              </a:spcBef>
            </a:pP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RTX</a:t>
            </a:r>
            <a:r>
              <a:rPr sz="2700" spc="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2060</a:t>
            </a:r>
            <a:endParaRPr sz="2700" dirty="0">
              <a:latin typeface="Arial"/>
              <a:cs typeface="Arial"/>
            </a:endParaRPr>
          </a:p>
          <a:p>
            <a:pPr marL="393700" marR="5080" indent="-381635">
              <a:lnSpc>
                <a:spcPct val="115700"/>
              </a:lnSpc>
              <a:spcBef>
                <a:spcPts val="80"/>
              </a:spcBef>
              <a:buClr>
                <a:srgbClr val="4F4F50"/>
              </a:buClr>
              <a:buSzPts val="650"/>
              <a:buFont typeface="Times New Roman"/>
              <a:buChar char="•"/>
              <a:tabLst>
                <a:tab pos="393700" algn="l"/>
              </a:tabLst>
            </a:pP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16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105" dirty="0">
                <a:solidFill>
                  <a:srgbClr val="141416"/>
                </a:solidFill>
                <a:latin typeface="Arial"/>
                <a:cs typeface="Arial"/>
              </a:rPr>
              <a:t>sorozat: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1660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141416"/>
                </a:solidFill>
                <a:latin typeface="Arial"/>
                <a:cs typeface="Arial"/>
              </a:rPr>
              <a:t>Ti,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3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4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1660</a:t>
            </a:r>
            <a:r>
              <a:rPr sz="2700" spc="4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Super,</a:t>
            </a:r>
            <a:r>
              <a:rPr sz="2700" spc="4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4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141416"/>
                </a:solidFill>
                <a:latin typeface="Arial"/>
                <a:cs typeface="Arial"/>
              </a:rPr>
              <a:t>GTX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1660,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2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1650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Super,</a:t>
            </a:r>
            <a:r>
              <a:rPr sz="2700" spc="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5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endParaRPr sz="2700" dirty="0">
              <a:latin typeface="Arial"/>
              <a:cs typeface="Arial"/>
            </a:endParaRPr>
          </a:p>
          <a:p>
            <a:pPr marL="393700">
              <a:lnSpc>
                <a:spcPct val="100000"/>
              </a:lnSpc>
              <a:spcBef>
                <a:spcPts val="585"/>
              </a:spcBef>
            </a:pP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-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1650</a:t>
            </a:r>
            <a:endParaRPr sz="2700" dirty="0">
              <a:latin typeface="Arial"/>
              <a:cs typeface="Arial"/>
            </a:endParaRPr>
          </a:p>
          <a:p>
            <a:pPr marL="393700" marR="5080" indent="-381635">
              <a:lnSpc>
                <a:spcPct val="115700"/>
              </a:lnSpc>
              <a:buClr>
                <a:srgbClr val="4F4F50"/>
              </a:buClr>
              <a:buSzPts val="650"/>
              <a:buFont typeface="Times New Roman"/>
              <a:buChar char="•"/>
              <a:tabLst>
                <a:tab pos="393700" algn="l"/>
              </a:tabLst>
            </a:pP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10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105" dirty="0">
                <a:solidFill>
                  <a:srgbClr val="141416"/>
                </a:solidFill>
                <a:latin typeface="Arial"/>
                <a:cs typeface="Arial"/>
              </a:rPr>
              <a:t>sorozat: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1080</a:t>
            </a:r>
            <a:r>
              <a:rPr sz="27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141416"/>
                </a:solidFill>
                <a:latin typeface="Arial"/>
                <a:cs typeface="Arial"/>
              </a:rPr>
              <a:t>Ti,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1080,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1070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5" dirty="0">
                <a:solidFill>
                  <a:srgbClr val="141416"/>
                </a:solidFill>
                <a:latin typeface="Arial"/>
                <a:cs typeface="Arial"/>
              </a:rPr>
              <a:t>Ti,</a:t>
            </a:r>
            <a:endParaRPr sz="2700" dirty="0">
              <a:latin typeface="Arial"/>
              <a:cs typeface="Arial"/>
            </a:endParaRPr>
          </a:p>
          <a:p>
            <a:pPr marL="393700" marR="255904">
              <a:lnSpc>
                <a:spcPct val="115700"/>
              </a:lnSpc>
              <a:spcBef>
                <a:spcPts val="75"/>
              </a:spcBef>
            </a:pP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-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1070,</a:t>
            </a:r>
            <a:r>
              <a:rPr sz="2700" spc="-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-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-10" dirty="0">
                <a:solidFill>
                  <a:srgbClr val="141416"/>
                </a:solidFill>
                <a:latin typeface="Arial"/>
                <a:cs typeface="Arial"/>
              </a:rPr>
              <a:t> 1060,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1050</a:t>
            </a:r>
            <a:r>
              <a:rPr sz="2700" spc="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Ti,</a:t>
            </a:r>
            <a:r>
              <a:rPr sz="2700" spc="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60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700" spc="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700" spc="1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700" spc="-20" dirty="0">
                <a:solidFill>
                  <a:srgbClr val="141416"/>
                </a:solidFill>
                <a:latin typeface="Arial"/>
                <a:cs typeface="Arial"/>
              </a:rPr>
              <a:t>1050</a:t>
            </a:r>
            <a:endParaRPr sz="27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64590" y="8864"/>
            <a:ext cx="4420870" cy="1027813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39800" y="1384033"/>
            <a:ext cx="4041775" cy="668020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3335" marR="5080">
              <a:lnSpc>
                <a:spcPts val="6000"/>
              </a:lnSpc>
              <a:spcBef>
                <a:spcPts val="1340"/>
              </a:spcBef>
            </a:pPr>
            <a:r>
              <a:rPr sz="6050" spc="-10" dirty="0">
                <a:solidFill>
                  <a:srgbClr val="141416"/>
                </a:solidFill>
                <a:latin typeface="Arial"/>
                <a:cs typeface="Arial"/>
              </a:rPr>
              <a:t>Nvidia </a:t>
            </a:r>
            <a:r>
              <a:rPr sz="6050" spc="35" dirty="0">
                <a:solidFill>
                  <a:srgbClr val="141416"/>
                </a:solidFill>
                <a:latin typeface="Arial"/>
                <a:cs typeface="Arial"/>
              </a:rPr>
              <a:t>videókártya </a:t>
            </a:r>
            <a:r>
              <a:rPr sz="6050" spc="-10" dirty="0">
                <a:solidFill>
                  <a:srgbClr val="141416"/>
                </a:solidFill>
                <a:latin typeface="Arial"/>
                <a:cs typeface="Arial"/>
              </a:rPr>
              <a:t>család</a:t>
            </a:r>
            <a:endParaRPr sz="6050">
              <a:latin typeface="Arial"/>
              <a:cs typeface="Arial"/>
            </a:endParaRPr>
          </a:p>
          <a:p>
            <a:pPr marL="12700" marR="842010">
              <a:lnSpc>
                <a:spcPct val="116100"/>
              </a:lnSpc>
              <a:spcBef>
                <a:spcPts val="3754"/>
              </a:spcBef>
            </a:pPr>
            <a:r>
              <a:rPr sz="2100" spc="45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 RTX</a:t>
            </a:r>
            <a:r>
              <a:rPr sz="2100" spc="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40 </a:t>
            </a:r>
            <a:r>
              <a:rPr sz="2100" spc="70" dirty="0">
                <a:solidFill>
                  <a:srgbClr val="141416"/>
                </a:solidFill>
                <a:latin typeface="Arial"/>
                <a:cs typeface="Arial"/>
              </a:rPr>
              <a:t>sorozat: </a:t>
            </a:r>
            <a:r>
              <a:rPr sz="2100" spc="-20" dirty="0">
                <a:solidFill>
                  <a:srgbClr val="141416"/>
                </a:solidFill>
                <a:latin typeface="Arial"/>
                <a:cs typeface="Arial"/>
              </a:rPr>
              <a:t>600-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2000</a:t>
            </a:r>
            <a:r>
              <a:rPr sz="2100" spc="-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spc="-25" dirty="0">
                <a:solidFill>
                  <a:srgbClr val="141416"/>
                </a:solidFill>
                <a:latin typeface="Arial"/>
                <a:cs typeface="Arial"/>
              </a:rPr>
              <a:t>USD</a:t>
            </a:r>
            <a:endParaRPr sz="2100">
              <a:latin typeface="Arial"/>
              <a:cs typeface="Arial"/>
            </a:endParaRPr>
          </a:p>
          <a:p>
            <a:pPr marL="12700" marR="842010">
              <a:lnSpc>
                <a:spcPts val="3000"/>
              </a:lnSpc>
              <a:spcBef>
                <a:spcPts val="105"/>
              </a:spcBef>
            </a:pPr>
            <a:r>
              <a:rPr sz="2100" spc="45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 RTX</a:t>
            </a:r>
            <a:r>
              <a:rPr sz="2100" spc="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30 </a:t>
            </a:r>
            <a:r>
              <a:rPr sz="2100" spc="70" dirty="0">
                <a:solidFill>
                  <a:srgbClr val="141416"/>
                </a:solidFill>
                <a:latin typeface="Arial"/>
                <a:cs typeface="Arial"/>
              </a:rPr>
              <a:t>sorozat: </a:t>
            </a:r>
            <a:r>
              <a:rPr sz="2100" spc="-20" dirty="0">
                <a:solidFill>
                  <a:srgbClr val="141416"/>
                </a:solidFill>
                <a:latin typeface="Arial"/>
                <a:cs typeface="Arial"/>
              </a:rPr>
              <a:t>400-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2000</a:t>
            </a:r>
            <a:r>
              <a:rPr sz="2100" spc="-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spc="-25" dirty="0">
                <a:solidFill>
                  <a:srgbClr val="141416"/>
                </a:solidFill>
                <a:latin typeface="Arial"/>
                <a:cs typeface="Arial"/>
              </a:rPr>
              <a:t>USD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2100" spc="45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 RTX</a:t>
            </a:r>
            <a:r>
              <a:rPr sz="2100" spc="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20 </a:t>
            </a:r>
            <a:r>
              <a:rPr sz="2100" spc="70" dirty="0">
                <a:solidFill>
                  <a:srgbClr val="141416"/>
                </a:solidFill>
                <a:latin typeface="Arial"/>
                <a:cs typeface="Arial"/>
              </a:rPr>
              <a:t>sorozat: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100" spc="-20" dirty="0">
                <a:solidFill>
                  <a:srgbClr val="141416"/>
                </a:solidFill>
                <a:latin typeface="Arial"/>
                <a:cs typeface="Arial"/>
              </a:rPr>
              <a:t>300-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1000</a:t>
            </a:r>
            <a:r>
              <a:rPr sz="2100" spc="-10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spc="-25" dirty="0">
                <a:solidFill>
                  <a:srgbClr val="141416"/>
                </a:solidFill>
                <a:latin typeface="Arial"/>
                <a:cs typeface="Arial"/>
              </a:rPr>
              <a:t>USD</a:t>
            </a:r>
            <a:endParaRPr sz="2100">
              <a:latin typeface="Arial"/>
              <a:cs typeface="Arial"/>
            </a:endParaRPr>
          </a:p>
          <a:p>
            <a:pPr marL="12700" marR="831215">
              <a:lnSpc>
                <a:spcPct val="116100"/>
              </a:lnSpc>
            </a:pPr>
            <a:r>
              <a:rPr sz="2100" spc="45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1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1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16 </a:t>
            </a:r>
            <a:r>
              <a:rPr sz="2100" spc="70" dirty="0">
                <a:solidFill>
                  <a:srgbClr val="141416"/>
                </a:solidFill>
                <a:latin typeface="Arial"/>
                <a:cs typeface="Arial"/>
              </a:rPr>
              <a:t>sorozat: </a:t>
            </a:r>
            <a:r>
              <a:rPr sz="2100" spc="-20" dirty="0">
                <a:solidFill>
                  <a:srgbClr val="141416"/>
                </a:solidFill>
                <a:latin typeface="Arial"/>
                <a:cs typeface="Arial"/>
              </a:rPr>
              <a:t>150-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400 </a:t>
            </a:r>
            <a:r>
              <a:rPr sz="2100" spc="-25" dirty="0">
                <a:solidFill>
                  <a:srgbClr val="141416"/>
                </a:solidFill>
                <a:latin typeface="Arial"/>
                <a:cs typeface="Arial"/>
              </a:rPr>
              <a:t>USD</a:t>
            </a:r>
            <a:endParaRPr sz="2100">
              <a:latin typeface="Arial"/>
              <a:cs typeface="Arial"/>
            </a:endParaRPr>
          </a:p>
          <a:p>
            <a:pPr marL="12700" marR="831215">
              <a:lnSpc>
                <a:spcPct val="116100"/>
              </a:lnSpc>
              <a:spcBef>
                <a:spcPts val="70"/>
              </a:spcBef>
            </a:pPr>
            <a:r>
              <a:rPr sz="2100" spc="45" dirty="0">
                <a:solidFill>
                  <a:srgbClr val="141416"/>
                </a:solidFill>
                <a:latin typeface="Arial"/>
                <a:cs typeface="Arial"/>
              </a:rPr>
              <a:t>GeForce</a:t>
            </a:r>
            <a:r>
              <a:rPr sz="21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GTX</a:t>
            </a:r>
            <a:r>
              <a:rPr sz="2100" spc="-5" dirty="0">
                <a:solidFill>
                  <a:srgbClr val="141416"/>
                </a:solidFill>
                <a:latin typeface="Arial"/>
                <a:cs typeface="Arial"/>
              </a:rPr>
              <a:t> 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10 </a:t>
            </a:r>
            <a:r>
              <a:rPr sz="2100" spc="70" dirty="0">
                <a:solidFill>
                  <a:srgbClr val="141416"/>
                </a:solidFill>
                <a:latin typeface="Arial"/>
                <a:cs typeface="Arial"/>
              </a:rPr>
              <a:t>sorozat: </a:t>
            </a:r>
            <a:r>
              <a:rPr sz="2100" spc="-20" dirty="0">
                <a:solidFill>
                  <a:srgbClr val="141416"/>
                </a:solidFill>
                <a:latin typeface="Arial"/>
                <a:cs typeface="Arial"/>
              </a:rPr>
              <a:t>100-</a:t>
            </a:r>
            <a:r>
              <a:rPr sz="2100" dirty="0">
                <a:solidFill>
                  <a:srgbClr val="141416"/>
                </a:solidFill>
                <a:latin typeface="Arial"/>
                <a:cs typeface="Arial"/>
              </a:rPr>
              <a:t>400 </a:t>
            </a:r>
            <a:r>
              <a:rPr sz="2100" spc="-25" dirty="0">
                <a:solidFill>
                  <a:srgbClr val="141416"/>
                </a:solidFill>
                <a:latin typeface="Arial"/>
                <a:cs typeface="Arial"/>
              </a:rPr>
              <a:t>USD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89550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559" y="405216"/>
            <a:ext cx="17499965" cy="29495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ctr">
              <a:lnSpc>
                <a:spcPct val="133100"/>
              </a:lnSpc>
              <a:spcBef>
                <a:spcPts val="120"/>
              </a:spcBef>
            </a:pPr>
            <a:r>
              <a:rPr sz="3600" spc="-8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gaming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videokártyák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kifejezetten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55" dirty="0">
                <a:solidFill>
                  <a:srgbClr val="FFFFFF"/>
                </a:solidFill>
                <a:latin typeface="Lucida Sans Unicode"/>
                <a:cs typeface="Lucida Sans Unicode"/>
              </a:rPr>
              <a:t>játékosok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számára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készültek,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és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magasabb </a:t>
            </a:r>
            <a:r>
              <a:rPr sz="36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teljesítményt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nyújtanak,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65" dirty="0">
                <a:solidFill>
                  <a:srgbClr val="FFFFFF"/>
                </a:solidFill>
                <a:latin typeface="Lucida Sans Unicode"/>
                <a:cs typeface="Lucida Sans Unicode"/>
              </a:rPr>
              <a:t>mint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többi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75" dirty="0">
                <a:solidFill>
                  <a:srgbClr val="FFFFFF"/>
                </a:solidFill>
                <a:latin typeface="Lucida Sans Unicode"/>
                <a:cs typeface="Lucida Sans Unicode"/>
              </a:rPr>
              <a:t>típus.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90" dirty="0">
                <a:solidFill>
                  <a:srgbClr val="FFFFFF"/>
                </a:solidFill>
                <a:latin typeface="Lucida Sans Unicode"/>
                <a:cs typeface="Lucida Sans Unicode"/>
              </a:rPr>
              <a:t>Az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ilyen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típusú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videokártyák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általában </a:t>
            </a:r>
            <a:r>
              <a:rPr sz="360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nagy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mennyiségű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memóriával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és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legújabb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technológiákkal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rendelkeznek,</a:t>
            </a:r>
            <a:r>
              <a:rPr sz="3600" spc="-4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hogy </a:t>
            </a:r>
            <a:r>
              <a:rPr sz="3600" spc="-25" dirty="0">
                <a:solidFill>
                  <a:srgbClr val="FFFFFF"/>
                </a:solidFill>
                <a:latin typeface="Lucida Sans Unicode"/>
                <a:cs typeface="Lucida Sans Unicode"/>
              </a:rPr>
              <a:t>javítsák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az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élményt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600" spc="-3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dirty="0">
                <a:solidFill>
                  <a:srgbClr val="FFFFFF"/>
                </a:solidFill>
                <a:latin typeface="Lucida Sans Unicode"/>
                <a:cs typeface="Lucida Sans Unicode"/>
              </a:rPr>
              <a:t>legújabb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játékok</a:t>
            </a:r>
            <a:r>
              <a:rPr sz="3600" spc="-3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esetén.</a:t>
            </a:r>
            <a:endParaRPr sz="36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9576" y="4414051"/>
            <a:ext cx="13887386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8BCA44-E1AB-D3B5-D016-337BB9587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A110212F-6733-27F4-D3A9-33A2B8844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8" name="Picture 4" descr="Asus Is Reducing Its Graphics Card Prices Across The Board - GameSpot">
            <a:extLst>
              <a:ext uri="{FF2B5EF4-FFF2-40B4-BE49-F238E27FC236}">
                <a16:creationId xmlns:a16="http://schemas.microsoft.com/office/drawing/2014/main" id="{87F9969A-1DEC-3466-C21A-568D45756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D Radeon Graphics Cards - EKD Online">
            <a:extLst>
              <a:ext uri="{FF2B5EF4-FFF2-40B4-BE49-F238E27FC236}">
                <a16:creationId xmlns:a16="http://schemas.microsoft.com/office/drawing/2014/main" id="{E2C1DD1C-F97F-C6A4-E38D-E20A6BB58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4224"/>
            <a:ext cx="9587156" cy="539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Nvidia issues &quot;Limited Time&quot; discounts for RTX 3080 and above GPUs | OC3D  News">
            <a:extLst>
              <a:ext uri="{FF2B5EF4-FFF2-40B4-BE49-F238E27FC236}">
                <a16:creationId xmlns:a16="http://schemas.microsoft.com/office/drawing/2014/main" id="{1D344BA7-4749-9DA3-D199-2B0194CD6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138" y="4762501"/>
            <a:ext cx="8742863" cy="552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5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143500"/>
            <a:ext cx="18288000" cy="52400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490" y="1785391"/>
            <a:ext cx="1266825" cy="1402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000" spc="-25" dirty="0">
                <a:solidFill>
                  <a:srgbClr val="DADADA"/>
                </a:solidFill>
                <a:latin typeface="Tahoma"/>
                <a:cs typeface="Tahoma"/>
              </a:rPr>
              <a:t>01</a:t>
            </a:r>
            <a:endParaRPr sz="90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83490" y="2859430"/>
            <a:ext cx="15372080" cy="2091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50" spc="-335" dirty="0">
                <a:solidFill>
                  <a:srgbClr val="121212"/>
                </a:solidFill>
                <a:latin typeface="Tahoma"/>
                <a:cs typeface="Tahoma"/>
              </a:rPr>
              <a:t>Köszönjük</a:t>
            </a:r>
            <a:r>
              <a:rPr sz="13550" spc="-1645" dirty="0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13550" spc="-360" dirty="0">
                <a:solidFill>
                  <a:srgbClr val="121212"/>
                </a:solidFill>
                <a:latin typeface="Tahoma"/>
                <a:cs typeface="Tahoma"/>
              </a:rPr>
              <a:t>a</a:t>
            </a:r>
            <a:r>
              <a:rPr sz="13550" spc="-1639" dirty="0">
                <a:solidFill>
                  <a:srgbClr val="121212"/>
                </a:solidFill>
                <a:latin typeface="Tahoma"/>
                <a:cs typeface="Tahoma"/>
              </a:rPr>
              <a:t> </a:t>
            </a:r>
            <a:r>
              <a:rPr sz="13550" spc="-505" dirty="0">
                <a:solidFill>
                  <a:srgbClr val="121212"/>
                </a:solidFill>
                <a:latin typeface="Tahoma"/>
                <a:cs typeface="Tahoma"/>
              </a:rPr>
              <a:t>ﬁgyelmet</a:t>
            </a:r>
            <a:endParaRPr sz="13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1075</Words>
  <Application>Microsoft Office PowerPoint</Application>
  <PresentationFormat>Egyéni</PresentationFormat>
  <Paragraphs>40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5" baseType="lpstr">
      <vt:lpstr>Arial</vt:lpstr>
      <vt:lpstr>Lucida Sans</vt:lpstr>
      <vt:lpstr>Lucida Sans Unicode</vt:lpstr>
      <vt:lpstr>Microsoft Sans Serif</vt:lpstr>
      <vt:lpstr>Tahoma</vt:lpstr>
      <vt:lpstr>Times New Roman</vt:lpstr>
      <vt:lpstr>Office Theme</vt:lpstr>
      <vt:lpstr>PowerPoint-bemutató</vt:lpstr>
      <vt:lpstr>Az első videókártyák: Az indulás története</vt:lpstr>
      <vt:lpstr>V I D E Ó K Á R T YÁ K</vt:lpstr>
      <vt:lpstr>Hogyan válasszuk ki a megfelelő videokártyát a számítógéphez?</vt:lpstr>
      <vt:lpstr>PowerPoint-bemutató</vt:lpstr>
      <vt:lpstr>A gaming videokártyák kifejezetten a játékosok számára készültek, és magasabb teljesítményt nyújtanak, mint a többi típus. Az ilyen típusú videokártyák általában nagy mennyiségű memóriával és a legújabb technológiákkal rendelkeznek, hogy javítsák az élményt a legújabb játékok esetén.</vt:lpstr>
      <vt:lpstr>PowerPoint-bemutató</vt:lpstr>
      <vt:lpstr>Köszönjük a ﬁgyelmet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Fazekas Kristof</cp:lastModifiedBy>
  <cp:revision>1</cp:revision>
  <dcterms:created xsi:type="dcterms:W3CDTF">2023-04-30T11:58:19Z</dcterms:created>
  <dcterms:modified xsi:type="dcterms:W3CDTF">2023-04-30T12:09:56Z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2023-04-30T00:00:00Z</vt:filetime>
  </property>
  <property fmtid="{D5CDD505-2E9C-101B-9397-08002B2CF9AE}" pid="3" name="Creator">
    <vt:lpwstr>Chromium</vt:lpwstr>
  </property>
  <property fmtid="{D5CDD505-2E9C-101B-9397-08002B2CF9AE}" pid="4" name="LastSaved">
    <vt:filetime>2023-04-30T00:00:00Z</vt:filetime>
  </property>
  <property fmtid="{D5CDD505-2E9C-101B-9397-08002B2CF9AE}" pid="5" name="Producer">
    <vt:lpwstr>GPL Ghostscript 9.20</vt:lpwstr>
  </property>
</Properties>
</file>